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0"/>
  </p:notesMasterIdLst>
  <p:sldIdLst>
    <p:sldId id="280" r:id="rId2"/>
    <p:sldId id="256" r:id="rId3"/>
    <p:sldId id="257" r:id="rId4"/>
    <p:sldId id="258" r:id="rId5"/>
    <p:sldId id="281" r:id="rId6"/>
    <p:sldId id="282" r:id="rId7"/>
    <p:sldId id="283" r:id="rId8"/>
    <p:sldId id="260" r:id="rId9"/>
    <p:sldId id="261" r:id="rId10"/>
    <p:sldId id="262" r:id="rId11"/>
    <p:sldId id="284" r:id="rId12"/>
    <p:sldId id="285" r:id="rId13"/>
    <p:sldId id="263" r:id="rId14"/>
    <p:sldId id="264" r:id="rId15"/>
    <p:sldId id="265" r:id="rId16"/>
    <p:sldId id="296" r:id="rId17"/>
    <p:sldId id="297" r:id="rId18"/>
    <p:sldId id="286" r:id="rId19"/>
    <p:sldId id="287" r:id="rId20"/>
    <p:sldId id="266" r:id="rId21"/>
    <p:sldId id="267" r:id="rId22"/>
    <p:sldId id="268" r:id="rId23"/>
    <p:sldId id="298" r:id="rId24"/>
    <p:sldId id="299" r:id="rId25"/>
    <p:sldId id="288" r:id="rId26"/>
    <p:sldId id="289" r:id="rId27"/>
    <p:sldId id="270" r:id="rId28"/>
    <p:sldId id="271" r:id="rId29"/>
    <p:sldId id="276" r:id="rId30"/>
    <p:sldId id="300" r:id="rId31"/>
    <p:sldId id="301" r:id="rId32"/>
    <p:sldId id="290" r:id="rId33"/>
    <p:sldId id="291" r:id="rId34"/>
    <p:sldId id="272" r:id="rId35"/>
    <p:sldId id="306" r:id="rId36"/>
    <p:sldId id="273" r:id="rId37"/>
    <p:sldId id="274" r:id="rId38"/>
    <p:sldId id="302" r:id="rId39"/>
    <p:sldId id="303" r:id="rId40"/>
    <p:sldId id="292" r:id="rId41"/>
    <p:sldId id="293" r:id="rId42"/>
    <p:sldId id="277" r:id="rId43"/>
    <p:sldId id="278" r:id="rId44"/>
    <p:sldId id="279" r:id="rId45"/>
    <p:sldId id="304" r:id="rId46"/>
    <p:sldId id="294" r:id="rId47"/>
    <p:sldId id="295" r:id="rId48"/>
    <p:sldId id="305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9" d="100"/>
          <a:sy n="89" d="100"/>
        </p:scale>
        <p:origin x="14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1841E-B623-4806-B434-C0BF38F267F9}" type="doc">
      <dgm:prSet loTypeId="urn:microsoft.com/office/officeart/2005/8/layout/vList2" loCatId="list" qsTypeId="urn:microsoft.com/office/officeart/2005/8/quickstyle/simple1#1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798CF7E7-4268-4ACE-8039-7A6502045AED}">
      <dgm:prSet custT="1"/>
      <dgm:spPr/>
      <dgm:t>
        <a:bodyPr/>
        <a:lstStyle/>
        <a:p>
          <a:pPr rtl="0"/>
          <a:r>
            <a:rPr lang="en-US" sz="6000" dirty="0" smtClean="0"/>
            <a:t>Choosing a profession one should take into account  his traits of character .</a:t>
          </a:r>
          <a:endParaRPr lang="ru-RU" sz="6000" dirty="0"/>
        </a:p>
      </dgm:t>
    </dgm:pt>
    <dgm:pt modelId="{65883AF7-085F-4D24-9628-F6395D623068}" type="parTrans" cxnId="{18983026-97CA-45AC-B0D5-335321D10F9C}">
      <dgm:prSet/>
      <dgm:spPr/>
      <dgm:t>
        <a:bodyPr/>
        <a:lstStyle/>
        <a:p>
          <a:endParaRPr lang="ru-RU"/>
        </a:p>
      </dgm:t>
    </dgm:pt>
    <dgm:pt modelId="{B7AD41DF-CDB9-404C-BF43-A9A6ED4119AF}" type="sibTrans" cxnId="{18983026-97CA-45AC-B0D5-335321D10F9C}">
      <dgm:prSet/>
      <dgm:spPr/>
      <dgm:t>
        <a:bodyPr/>
        <a:lstStyle/>
        <a:p>
          <a:endParaRPr lang="ru-RU"/>
        </a:p>
      </dgm:t>
    </dgm:pt>
    <dgm:pt modelId="{418D9960-3782-4302-A3FF-53A8EB5E889F}" type="pres">
      <dgm:prSet presAssocID="{3FD1841E-B623-4806-B434-C0BF38F267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3A4BA1-00DD-4E22-9482-668B57D052AB}" type="pres">
      <dgm:prSet presAssocID="{798CF7E7-4268-4ACE-8039-7A6502045AED}" presName="parentText" presStyleLbl="node1" presStyleIdx="0" presStyleCnt="1" custScaleY="7515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6AB9A9-30C0-4579-9BB7-C106DE40DBF5}" type="presOf" srcId="{3FD1841E-B623-4806-B434-C0BF38F267F9}" destId="{418D9960-3782-4302-A3FF-53A8EB5E889F}" srcOrd="0" destOrd="0" presId="urn:microsoft.com/office/officeart/2005/8/layout/vList2"/>
    <dgm:cxn modelId="{18983026-97CA-45AC-B0D5-335321D10F9C}" srcId="{3FD1841E-B623-4806-B434-C0BF38F267F9}" destId="{798CF7E7-4268-4ACE-8039-7A6502045AED}" srcOrd="0" destOrd="0" parTransId="{65883AF7-085F-4D24-9628-F6395D623068}" sibTransId="{B7AD41DF-CDB9-404C-BF43-A9A6ED4119AF}"/>
    <dgm:cxn modelId="{FB30E4BC-DF87-4E07-9BF7-301EB30A43F1}" type="presOf" srcId="{798CF7E7-4268-4ACE-8039-7A6502045AED}" destId="{043A4BA1-00DD-4E22-9482-668B57D052AB}" srcOrd="0" destOrd="0" presId="urn:microsoft.com/office/officeart/2005/8/layout/vList2"/>
    <dgm:cxn modelId="{80F62D46-9A80-4DF3-88DC-94093C68957C}" type="presParOf" srcId="{418D9960-3782-4302-A3FF-53A8EB5E889F}" destId="{043A4BA1-00DD-4E22-9482-668B57D052A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A4BA1-00DD-4E22-9482-668B57D052AB}">
      <dsp:nvSpPr>
        <dsp:cNvPr id="0" name=""/>
        <dsp:cNvSpPr/>
      </dsp:nvSpPr>
      <dsp:spPr>
        <a:xfrm>
          <a:off x="0" y="756085"/>
          <a:ext cx="7776864" cy="4392484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Choosing a profession one should take into account  his traits of character .</a:t>
          </a:r>
          <a:endParaRPr lang="ru-RU" sz="6000" kern="1200" dirty="0"/>
        </a:p>
      </dsp:txBody>
      <dsp:txXfrm>
        <a:off x="214423" y="970508"/>
        <a:ext cx="7348018" cy="3963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617398-850C-46B9-8154-673952396FFE}" type="datetimeFigureOut">
              <a:rPr lang="ru-RU"/>
              <a:pPr>
                <a:defRPr/>
              </a:pPr>
              <a:t>08.11.2016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5FD609-84DE-4BE1-8710-B9B1079ACF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57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9056C-549A-452D-B52E-938F1301963A}" type="datetimeFigureOut">
              <a:rPr lang="ru-RU"/>
              <a:pPr>
                <a:defRPr/>
              </a:pPr>
              <a:t>08.11.2016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82FF2-097E-4A8A-BD72-D01E44E04C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BEA65-3C4C-45E7-A9E5-365496D334D2}" type="datetimeFigureOut">
              <a:rPr lang="ru-RU"/>
              <a:pPr>
                <a:defRPr/>
              </a:pPr>
              <a:t>08.11.2016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A5B-56EA-4CE3-BE6A-2BAAF19D42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4590-B818-43F6-AD66-AF226FF193E5}" type="datetimeFigureOut">
              <a:rPr lang="ru-RU"/>
              <a:pPr>
                <a:defRPr/>
              </a:pPr>
              <a:t>08.11.2016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C846F-9CE9-4833-9C70-4F4B78F4EA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7808-3EBF-4AF7-AF1D-4271DCEC1A7A}" type="datetimeFigureOut">
              <a:rPr lang="ru-RU"/>
              <a:pPr>
                <a:defRPr/>
              </a:pPr>
              <a:t>08.11.2016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B2DA6-7C54-42CF-B08C-6BF7ACD45D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5B93E-939C-4714-97C3-7BA21AD51ED1}" type="datetimeFigureOut">
              <a:rPr lang="ru-RU"/>
              <a:pPr>
                <a:defRPr/>
              </a:pPr>
              <a:t>08.11.2016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3CE5-495D-416A-87AC-9C081A2EC2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7C383-64C9-4EC7-A5C6-B23743491E9C}" type="datetimeFigureOut">
              <a:rPr lang="ru-RU"/>
              <a:pPr>
                <a:defRPr/>
              </a:pPr>
              <a:t>08.11.2016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54BF0-B46B-42BB-8778-E80292A460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D325F-65BB-4562-B314-B4E87F4720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D10C-77D2-480D-9ADE-AA01503976F3}" type="datetimeFigureOut">
              <a:rPr lang="ru-RU"/>
              <a:pPr>
                <a:defRPr/>
              </a:pPr>
              <a:t>08.11.2016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E201E-F8DA-434D-B1F6-D54B908A5F90}" type="datetimeFigureOut">
              <a:rPr lang="ru-RU"/>
              <a:pPr>
                <a:defRPr/>
              </a:pPr>
              <a:t>08.11.2016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16A6A-6794-4AF8-882F-F385302306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678AA-DBC4-48FF-A1C3-BD86DC5F6B10}" type="datetimeFigureOut">
              <a:rPr lang="ru-RU"/>
              <a:pPr>
                <a:defRPr/>
              </a:pPr>
              <a:t>08.11.2016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E1B6-F48D-46BC-B69B-75B5545777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693BE-95C6-468B-A5B1-4656AFA18683}" type="datetimeFigureOut">
              <a:rPr lang="ru-RU"/>
              <a:pPr>
                <a:defRPr/>
              </a:pPr>
              <a:t>08.11.2016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B23D-023D-4F71-934F-0EA43CA390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7FFC7-A3F8-4396-ACF1-BF82C94558AD}" type="datetimeFigureOut">
              <a:rPr lang="ru-RU"/>
              <a:pPr>
                <a:defRPr/>
              </a:pPr>
              <a:t>08.11.2016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22F3A-CC1B-4348-BB85-B76B25CA46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DD0A2A1-E449-42B6-A19F-86CF9E9F5D5B}" type="datetimeFigureOut">
              <a:rPr lang="ru-RU"/>
              <a:pPr>
                <a:defRPr/>
              </a:pPr>
              <a:t>08.11.2016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F078354-3294-460E-9D3C-EF4D26FF85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22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899B74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71805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899B74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899B74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428625" y="1285875"/>
            <a:ext cx="82470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7030A0"/>
                </a:solidFill>
                <a:latin typeface="Constantia" pitchFamily="18" charset="0"/>
              </a:rPr>
              <a:t>The Most Popular Professions of Sochi : the Past and the Present Time . </a:t>
            </a:r>
            <a:endParaRPr lang="ru-RU" sz="440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57188" y="4786313"/>
            <a:ext cx="8143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>
                <a:latin typeface="Constantia" pitchFamily="18" charset="0"/>
              </a:rPr>
              <a:t>Авторы :</a:t>
            </a:r>
          </a:p>
          <a:p>
            <a:r>
              <a:rPr lang="ru-RU" sz="1800" dirty="0">
                <a:latin typeface="Constantia" pitchFamily="18" charset="0"/>
              </a:rPr>
              <a:t>Барский  Александр </a:t>
            </a:r>
            <a:r>
              <a:rPr lang="ru-RU" sz="1800" dirty="0" smtClean="0">
                <a:latin typeface="Constantia" pitchFamily="18" charset="0"/>
              </a:rPr>
              <a:t>11 </a:t>
            </a:r>
            <a:r>
              <a:rPr lang="ru-RU" sz="1800" dirty="0">
                <a:latin typeface="Constantia" pitchFamily="18" charset="0"/>
              </a:rPr>
              <a:t>«А» класс</a:t>
            </a:r>
          </a:p>
          <a:p>
            <a:r>
              <a:rPr lang="ru-RU" sz="1800" dirty="0">
                <a:latin typeface="Constantia" pitchFamily="18" charset="0"/>
              </a:rPr>
              <a:t>Суханов  Владислав </a:t>
            </a:r>
            <a:r>
              <a:rPr lang="ru-RU" sz="1800" dirty="0" smtClean="0">
                <a:latin typeface="Constantia" pitchFamily="18" charset="0"/>
              </a:rPr>
              <a:t>11 «</a:t>
            </a:r>
            <a:r>
              <a:rPr lang="ru-RU" sz="1800" dirty="0" smtClean="0">
                <a:latin typeface="Constantia" pitchFamily="18" charset="0"/>
              </a:rPr>
              <a:t>А» класс</a:t>
            </a:r>
            <a:endParaRPr lang="ru-RU" sz="1800" dirty="0">
              <a:latin typeface="Constantia" pitchFamily="18" charset="0"/>
            </a:endParaRPr>
          </a:p>
          <a:p>
            <a:r>
              <a:rPr lang="ru-RU" sz="1800" dirty="0">
                <a:latin typeface="Constantia" pitchFamily="18" charset="0"/>
              </a:rPr>
              <a:t>МОБУ СОШ № 49</a:t>
            </a:r>
          </a:p>
          <a:p>
            <a:r>
              <a:rPr lang="ru-RU" sz="1800" dirty="0" smtClean="0">
                <a:latin typeface="Constantia" pitchFamily="18" charset="0"/>
              </a:rPr>
              <a:t> Преподаватель: Анисимова Лилия Александровна</a:t>
            </a:r>
            <a:endParaRPr lang="ru-RU" sz="1800" dirty="0">
              <a:latin typeface="Constantia" pitchFamily="18" charset="0"/>
            </a:endParaRP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571500" y="357188"/>
            <a:ext cx="821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nstantia" pitchFamily="18" charset="0"/>
              </a:rPr>
              <a:t>Номинация : «История одной профессии» </a:t>
            </a: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785813" y="3357563"/>
            <a:ext cx="7929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FFFF00"/>
                </a:solidFill>
                <a:latin typeface="Constantia" pitchFamily="18" charset="0"/>
              </a:rPr>
              <a:t>Самые популярные профессии Сочи : прошлое и настоящее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1"/>
          <p:cNvGrpSpPr>
            <a:grpSpLocks/>
          </p:cNvGrpSpPr>
          <p:nvPr/>
        </p:nvGrpSpPr>
        <p:grpSpPr bwMode="auto">
          <a:xfrm>
            <a:off x="468313" y="404813"/>
            <a:ext cx="8135937" cy="5903912"/>
            <a:chOff x="-206465" y="78828"/>
            <a:chExt cx="7776864" cy="43407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-206465" y="78828"/>
              <a:ext cx="7776864" cy="4340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/>
                <a:t> </a:t>
              </a:r>
              <a:r>
                <a:rPr lang="en-US" sz="5400" dirty="0"/>
                <a:t>There is a variety of shops in Sochi, so the specialists in different spheres are needed . And if a person likes his job he will be successful . </a:t>
              </a:r>
              <a:endParaRPr lang="ru-RU" sz="5400" dirty="0"/>
            </a:p>
          </p:txBody>
        </p:sp>
        <p:sp>
          <p:nvSpPr>
            <p:cNvPr id="4" name="Скругленный прямоугольник 4"/>
            <p:cNvSpPr/>
            <p:nvPr/>
          </p:nvSpPr>
          <p:spPr>
            <a:xfrm>
              <a:off x="212348" y="237563"/>
              <a:ext cx="7351982" cy="3917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1930" tIns="201930" rIns="201930" bIns="201930" spcCol="1270" anchor="ctr"/>
            <a:lstStyle/>
            <a:p>
              <a:pPr algn="ctr" defTabSz="2355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1"/>
          <p:cNvGrpSpPr>
            <a:grpSpLocks/>
          </p:cNvGrpSpPr>
          <p:nvPr/>
        </p:nvGrpSpPr>
        <p:grpSpPr bwMode="auto">
          <a:xfrm>
            <a:off x="468313" y="404813"/>
            <a:ext cx="8135937" cy="5903912"/>
            <a:chOff x="-206465" y="78828"/>
            <a:chExt cx="7776864" cy="43407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-206465" y="78828"/>
              <a:ext cx="7776864" cy="4340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/>
                <a:t>Каждый день мы все ходим в магазины и получаем квалифицированную помощь от продавцов . Эта профессия очень популярная и привлекательная для общительных , вежливых людей , которые ладят с людьми .</a:t>
              </a:r>
            </a:p>
          </p:txBody>
        </p:sp>
        <p:sp>
          <p:nvSpPr>
            <p:cNvPr id="4" name="Скругленный прямоугольник 4"/>
            <p:cNvSpPr/>
            <p:nvPr/>
          </p:nvSpPr>
          <p:spPr>
            <a:xfrm>
              <a:off x="212348" y="237563"/>
              <a:ext cx="7351982" cy="3917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1930" tIns="201930" rIns="201930" bIns="201930" spcCol="1270" anchor="ctr"/>
            <a:lstStyle/>
            <a:p>
              <a:pPr algn="ctr" defTabSz="2355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400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1"/>
          <p:cNvGrpSpPr>
            <a:grpSpLocks/>
          </p:cNvGrpSpPr>
          <p:nvPr/>
        </p:nvGrpSpPr>
        <p:grpSpPr bwMode="auto">
          <a:xfrm>
            <a:off x="468313" y="404813"/>
            <a:ext cx="8135937" cy="5903912"/>
            <a:chOff x="-206465" y="78828"/>
            <a:chExt cx="7776864" cy="43407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-206465" y="78828"/>
              <a:ext cx="7776864" cy="4340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dirty="0"/>
                <a:t>Так как существует огромное разнообразие магазинов в Сочи, то нужны специалисты в различных сферах . И если человек любит свою работу , то он будет успешен .</a:t>
              </a:r>
            </a:p>
          </p:txBody>
        </p:sp>
        <p:sp>
          <p:nvSpPr>
            <p:cNvPr id="4" name="Скругленный прямоугольник 4"/>
            <p:cNvSpPr/>
            <p:nvPr/>
          </p:nvSpPr>
          <p:spPr>
            <a:xfrm>
              <a:off x="212348" y="237563"/>
              <a:ext cx="7351982" cy="3917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1930" tIns="201930" rIns="201930" bIns="201930" spcCol="1270" anchor="ctr"/>
            <a:lstStyle/>
            <a:p>
              <a:pPr algn="ctr" defTabSz="2355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400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/>
          <p:cNvSpPr txBox="1">
            <a:spLocks noChangeArrowheads="1"/>
          </p:cNvSpPr>
          <p:nvPr/>
        </p:nvSpPr>
        <p:spPr bwMode="auto">
          <a:xfrm>
            <a:off x="1547813" y="333375"/>
            <a:ext cx="6553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latin typeface="Constantia" pitchFamily="18" charset="0"/>
              </a:rPr>
              <a:t>Police Officer .</a:t>
            </a:r>
            <a:endParaRPr lang="ru-RU" sz="4400">
              <a:latin typeface="Constantia" pitchFamily="18" charset="0"/>
            </a:endParaRPr>
          </a:p>
        </p:txBody>
      </p:sp>
      <p:pic>
        <p:nvPicPr>
          <p:cNvPr id="26626" name="Рисунок 3" descr="politsejskie-i-zhandarmyi-nachala-20-go-vek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981075"/>
            <a:ext cx="6048375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Группа 1"/>
          <p:cNvGrpSpPr>
            <a:grpSpLocks/>
          </p:cNvGrpSpPr>
          <p:nvPr/>
        </p:nvGrpSpPr>
        <p:grpSpPr bwMode="auto">
          <a:xfrm>
            <a:off x="395288" y="333375"/>
            <a:ext cx="8424862" cy="6191250"/>
            <a:chOff x="0" y="-670256"/>
            <a:chExt cx="7776864" cy="50310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-670256"/>
              <a:ext cx="7776864" cy="5031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/>
                <a:t>A policeman is one of widely-spread professions in</a:t>
              </a:r>
              <a:r>
                <a:rPr lang="ru-RU" sz="4000" dirty="0"/>
                <a:t> </a:t>
              </a:r>
              <a:r>
                <a:rPr lang="en-US" sz="4000" dirty="0"/>
                <a:t>Sochi today.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/>
                <a:t>Being a policeman one should possess a great courage , physical strength , sensibility and will.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/>
                <a:t>The job requires special training 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/>
                <a:t>Perspective policeman are carefully selected.</a:t>
              </a:r>
              <a:endParaRPr lang="ru-RU" sz="4000" dirty="0"/>
            </a:p>
          </p:txBody>
        </p:sp>
        <p:sp>
          <p:nvSpPr>
            <p:cNvPr id="4" name="Скругленный прямоугольник 4"/>
            <p:cNvSpPr/>
            <p:nvPr/>
          </p:nvSpPr>
          <p:spPr>
            <a:xfrm>
              <a:off x="211017" y="266284"/>
              <a:ext cx="7354830" cy="3882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0" tIns="190500" rIns="190500" bIns="190500" spcCol="1270" anchor="ctr"/>
            <a:lstStyle/>
            <a:p>
              <a:pPr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Группа 1"/>
          <p:cNvGrpSpPr>
            <a:grpSpLocks/>
          </p:cNvGrpSpPr>
          <p:nvPr/>
        </p:nvGrpSpPr>
        <p:grpSpPr bwMode="auto">
          <a:xfrm>
            <a:off x="395288" y="333375"/>
            <a:ext cx="8424862" cy="6191250"/>
            <a:chOff x="0" y="-670256"/>
            <a:chExt cx="7776864" cy="50310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-670256"/>
              <a:ext cx="7776864" cy="5031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/>
                <a:t>The actual training includes</a:t>
              </a:r>
              <a:r>
                <a:rPr lang="ru-RU" sz="4000" dirty="0"/>
                <a:t> :</a:t>
              </a:r>
              <a:r>
                <a:rPr lang="en-US" sz="4000" dirty="0"/>
                <a:t> learning a shoot , to drive at high speed in minimum space . A policeman must be </a:t>
              </a:r>
              <a:r>
                <a:rPr lang="en-US" sz="4000"/>
                <a:t>good psychologists </a:t>
              </a:r>
              <a:r>
                <a:rPr lang="en-US" sz="4000" dirty="0"/>
                <a:t>, as they work with people who are in trouble or at a loss . Although this professions is tiring it`s very satisfying .</a:t>
              </a:r>
              <a:endParaRPr lang="ru-RU" sz="4000" dirty="0"/>
            </a:p>
          </p:txBody>
        </p:sp>
        <p:sp>
          <p:nvSpPr>
            <p:cNvPr id="4" name="Скругленный прямоугольник 4"/>
            <p:cNvSpPr/>
            <p:nvPr/>
          </p:nvSpPr>
          <p:spPr>
            <a:xfrm>
              <a:off x="211017" y="266284"/>
              <a:ext cx="7354830" cy="3882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0" tIns="190500" rIns="190500" bIns="190500" spcCol="1270" anchor="ctr"/>
            <a:lstStyle/>
            <a:p>
              <a:pPr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Фото с АЙфона 0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00063"/>
            <a:ext cx="7881938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Фото с АЙфона 0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Группа 1"/>
          <p:cNvGrpSpPr>
            <a:grpSpLocks/>
          </p:cNvGrpSpPr>
          <p:nvPr/>
        </p:nvGrpSpPr>
        <p:grpSpPr bwMode="auto">
          <a:xfrm>
            <a:off x="468313" y="333375"/>
            <a:ext cx="8135937" cy="6119813"/>
            <a:chOff x="-206465" y="25892"/>
            <a:chExt cx="7776864" cy="449950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-206465" y="25892"/>
              <a:ext cx="7776864" cy="44995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>
                  <a:solidFill>
                    <a:srgbClr val="FFFFFF"/>
                  </a:solidFill>
                </a:rPr>
                <a:t>Сотрудник полиции одна из очень популярных на сегодняшний день  в</a:t>
              </a:r>
              <a:r>
                <a:rPr lang="ru-RU" sz="3600">
                  <a:solidFill>
                    <a:srgbClr val="FFFFFF"/>
                  </a:solidFill>
                  <a:latin typeface="Arial" charset="0"/>
                </a:rPr>
                <a:t> Сочи</a:t>
              </a:r>
              <a:r>
                <a:rPr lang="ru-RU" sz="3600">
                  <a:solidFill>
                    <a:srgbClr val="FFFFFF"/>
                  </a:solidFill>
                </a:rPr>
                <a:t> профессий . Чтобы быть полицейским нужно пройти сложный экзамен на физические возможности и храбрость . </a:t>
              </a:r>
            </a:p>
            <a:p>
              <a:pPr algn="ctr">
                <a:defRPr/>
              </a:pPr>
              <a:r>
                <a:rPr lang="ru-RU" sz="3600">
                  <a:solidFill>
                    <a:srgbClr val="FFFFFF"/>
                  </a:solidFill>
                </a:rPr>
                <a:t>Робота требует постоянных тренировок .</a:t>
              </a:r>
            </a:p>
            <a:p>
              <a:pPr algn="ctr">
                <a:defRPr/>
              </a:pPr>
              <a:r>
                <a:rPr lang="ru-RU" sz="3600">
                  <a:solidFill>
                    <a:srgbClr val="FFFFFF"/>
                  </a:solidFill>
                </a:rPr>
                <a:t>А перспективные работники быстро продвигаются по карьерной лестнице.</a:t>
              </a:r>
            </a:p>
          </p:txBody>
        </p:sp>
        <p:sp>
          <p:nvSpPr>
            <p:cNvPr id="4" name="Скругленный прямоугольник 4"/>
            <p:cNvSpPr/>
            <p:nvPr/>
          </p:nvSpPr>
          <p:spPr>
            <a:xfrm>
              <a:off x="212348" y="238320"/>
              <a:ext cx="7351982" cy="39159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1930" tIns="201930" rIns="201930" bIns="201930" spcCol="1270" anchor="ctr"/>
            <a:lstStyle/>
            <a:p>
              <a:pPr algn="ctr" defTabSz="2355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400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Группа 1"/>
          <p:cNvGrpSpPr>
            <a:grpSpLocks/>
          </p:cNvGrpSpPr>
          <p:nvPr/>
        </p:nvGrpSpPr>
        <p:grpSpPr bwMode="auto">
          <a:xfrm>
            <a:off x="468313" y="404813"/>
            <a:ext cx="8135937" cy="5903912"/>
            <a:chOff x="-206465" y="78828"/>
            <a:chExt cx="7776864" cy="43407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-206465" y="78828"/>
              <a:ext cx="7776864" cy="4340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/>
                <a:t>Полицейская  тренировка включает : обучение стрельбе и вождение в замкнутых пространствах . Полицейский должен быть хорошим психологом , так как он работает с людьми попавшими в трудности . Хотя эта профессия очень сложная и опасная , но многие люди выбирают её .</a:t>
              </a:r>
            </a:p>
          </p:txBody>
        </p:sp>
        <p:sp>
          <p:nvSpPr>
            <p:cNvPr id="4" name="Скругленный прямоугольник 4"/>
            <p:cNvSpPr/>
            <p:nvPr/>
          </p:nvSpPr>
          <p:spPr>
            <a:xfrm>
              <a:off x="212348" y="237563"/>
              <a:ext cx="7351982" cy="3917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1930" tIns="201930" rIns="201930" bIns="201930" spcCol="1270" anchor="ctr"/>
            <a:lstStyle/>
            <a:p>
              <a:pPr algn="ctr" defTabSz="2355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4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83568" y="620688"/>
          <a:ext cx="777686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2"/>
          <p:cNvSpPr txBox="1">
            <a:spLocks noChangeArrowheads="1"/>
          </p:cNvSpPr>
          <p:nvPr/>
        </p:nvSpPr>
        <p:spPr bwMode="auto">
          <a:xfrm>
            <a:off x="1258888" y="404813"/>
            <a:ext cx="6553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>
                <a:latin typeface="Constantia" pitchFamily="18" charset="0"/>
              </a:rPr>
              <a:t> </a:t>
            </a:r>
            <a:r>
              <a:rPr lang="en-US" sz="3600">
                <a:latin typeface="Constantia" pitchFamily="18" charset="0"/>
              </a:rPr>
              <a:t>Waiter</a:t>
            </a:r>
            <a:endParaRPr lang="ru-RU" sz="3600">
              <a:latin typeface="Constantia" pitchFamily="18" charset="0"/>
            </a:endParaRPr>
          </a:p>
        </p:txBody>
      </p:sp>
      <p:pic>
        <p:nvPicPr>
          <p:cNvPr id="33794" name="Рисунок 3" descr="art_in_wine_maket_praga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81075"/>
            <a:ext cx="7416800" cy="550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188" y="692150"/>
            <a:ext cx="7921625" cy="59055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As Sochi is a resort </a:t>
            </a:r>
            <a:r>
              <a:rPr lang="en-US" sz="4000" dirty="0" smtClean="0"/>
              <a:t>town </a:t>
            </a:r>
            <a:r>
              <a:rPr lang="en-US" sz="4000" dirty="0"/>
              <a:t>there are a lot of restaurants here . So the profession of </a:t>
            </a:r>
            <a:r>
              <a:rPr lang="en-US" sz="4000" dirty="0" smtClean="0"/>
              <a:t>a </a:t>
            </a:r>
            <a:r>
              <a:rPr lang="en-US" sz="4000" dirty="0" smtClean="0"/>
              <a:t>waiter </a:t>
            </a:r>
            <a:r>
              <a:rPr lang="en-US" sz="4000" dirty="0"/>
              <a:t>is very popular . A good waiter has to be friendly and patient . He loves socializing and never gets angry . He must be very polite 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188" y="692150"/>
            <a:ext cx="7921625" cy="59055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/>
              <a:t>Waiters can be men and </a:t>
            </a:r>
            <a:r>
              <a:rPr lang="en-US" sz="4800" dirty="0" smtClean="0"/>
              <a:t>women </a:t>
            </a:r>
            <a:r>
              <a:rPr lang="en-US" sz="4800" dirty="0"/>
              <a:t>. But they are only men in exclusive and expensive restaurants . Usual tips are 10% of the bill . But it depends on the service 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2" descr="Фото с АЙфона 0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"/>
            <a:ext cx="843915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 descr="Фото с АЙфона 0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0645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Группа 1"/>
          <p:cNvGrpSpPr>
            <a:grpSpLocks/>
          </p:cNvGrpSpPr>
          <p:nvPr/>
        </p:nvGrpSpPr>
        <p:grpSpPr bwMode="auto">
          <a:xfrm>
            <a:off x="468313" y="404813"/>
            <a:ext cx="8135937" cy="5903912"/>
            <a:chOff x="-206465" y="78828"/>
            <a:chExt cx="7776864" cy="43407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-206465" y="78828"/>
              <a:ext cx="7776864" cy="4340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/>
                <a:t>Так как Сочи – это курортный город , то здесь имеется огромное разнообразие ресторанов . Поэтому профессия официанта очень популярна . Хороший официант должен быть дружелюбным и терпеливым . Он должен любить общаться и никогда не злиться . Он должен быть очень вежливым .</a:t>
              </a:r>
            </a:p>
          </p:txBody>
        </p:sp>
        <p:sp>
          <p:nvSpPr>
            <p:cNvPr id="4" name="Скругленный прямоугольник 4"/>
            <p:cNvSpPr/>
            <p:nvPr/>
          </p:nvSpPr>
          <p:spPr>
            <a:xfrm>
              <a:off x="212348" y="237563"/>
              <a:ext cx="7351982" cy="3917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1930" tIns="201930" rIns="201930" bIns="201930" spcCol="1270" anchor="ctr"/>
            <a:lstStyle/>
            <a:p>
              <a:pPr algn="ctr" defTabSz="2355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400" dirty="0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Группа 1"/>
          <p:cNvGrpSpPr>
            <a:grpSpLocks/>
          </p:cNvGrpSpPr>
          <p:nvPr/>
        </p:nvGrpSpPr>
        <p:grpSpPr bwMode="auto">
          <a:xfrm>
            <a:off x="468313" y="404813"/>
            <a:ext cx="8135937" cy="5903912"/>
            <a:chOff x="-206465" y="78828"/>
            <a:chExt cx="7776864" cy="43407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-206465" y="78828"/>
              <a:ext cx="7776864" cy="4340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/>
                <a:t>Официанты бывают как женщины так и мужчины в обычных и изысканных ресторанах . В среднем официант получает 10% чаевых от суммы заказа. Но это зависит от обслуживания . </a:t>
              </a:r>
            </a:p>
          </p:txBody>
        </p:sp>
        <p:sp>
          <p:nvSpPr>
            <p:cNvPr id="4" name="Скругленный прямоугольник 4"/>
            <p:cNvSpPr/>
            <p:nvPr/>
          </p:nvSpPr>
          <p:spPr>
            <a:xfrm>
              <a:off x="212348" y="237563"/>
              <a:ext cx="7351982" cy="3917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1930" tIns="201930" rIns="201930" bIns="201930" spcCol="1270" anchor="ctr"/>
            <a:lstStyle/>
            <a:p>
              <a:pPr algn="ctr" defTabSz="2355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400" dirty="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6"/>
          <p:cNvSpPr txBox="1">
            <a:spLocks noChangeArrowheads="1"/>
          </p:cNvSpPr>
          <p:nvPr/>
        </p:nvSpPr>
        <p:spPr bwMode="auto">
          <a:xfrm>
            <a:off x="3132138" y="404813"/>
            <a:ext cx="302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onstantia" pitchFamily="18" charset="0"/>
              </a:rPr>
              <a:t>Hairdresser</a:t>
            </a:r>
            <a:endParaRPr lang="ru-RU" sz="4000">
              <a:latin typeface="Constantia" pitchFamily="18" charset="0"/>
            </a:endParaRPr>
          </a:p>
        </p:txBody>
      </p:sp>
      <p:pic>
        <p:nvPicPr>
          <p:cNvPr id="40962" name="Рисунок 7" descr="цирюльн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96975"/>
            <a:ext cx="6840537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188" y="620713"/>
            <a:ext cx="7921625" cy="604837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rgbClr val="FFFFFF"/>
                </a:solidFill>
              </a:rPr>
              <a:t>Everybody  wants to look beautiful and attractive . Hairdressers and barbets help people to be stylish , to look glamorous and to feel confident. People who want to have their hair cut , done or dyed and their nails made can go to the nearest hairdressers or barbers and get all necessary services .</a:t>
            </a:r>
            <a:endParaRPr lang="ru-RU" sz="4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188" y="333375"/>
            <a:ext cx="7921625" cy="611981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>
                <a:solidFill>
                  <a:srgbClr val="FFFFFF"/>
                </a:solidFill>
              </a:rPr>
              <a:t>A hairdresser needs a good imagination and has to be </a:t>
            </a:r>
            <a:r>
              <a:rPr lang="en-US" sz="5400" dirty="0" smtClean="0">
                <a:solidFill>
                  <a:srgbClr val="FFFFFF"/>
                </a:solidFill>
              </a:rPr>
              <a:t>well-qualified. </a:t>
            </a:r>
            <a:r>
              <a:rPr lang="en-US" sz="5400" dirty="0">
                <a:solidFill>
                  <a:srgbClr val="FFFFFF"/>
                </a:solidFill>
              </a:rPr>
              <a:t>This profession is very rewarding as people </a:t>
            </a:r>
            <a:r>
              <a:rPr lang="en-US" sz="5400" dirty="0" smtClean="0">
                <a:solidFill>
                  <a:srgbClr val="FFFFFF"/>
                </a:solidFill>
              </a:rPr>
              <a:t>see </a:t>
            </a:r>
            <a:r>
              <a:rPr lang="en-US" sz="5400" dirty="0">
                <a:solidFill>
                  <a:srgbClr val="FFFFFF"/>
                </a:solidFill>
              </a:rPr>
              <a:t>the results of the working right away .</a:t>
            </a:r>
            <a:endParaRPr lang="ru-RU" sz="5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3"/>
          <p:cNvGrpSpPr>
            <a:grpSpLocks/>
          </p:cNvGrpSpPr>
          <p:nvPr/>
        </p:nvGrpSpPr>
        <p:grpSpPr bwMode="auto">
          <a:xfrm>
            <a:off x="468313" y="404813"/>
            <a:ext cx="8196262" cy="5903912"/>
            <a:chOff x="-206465" y="78828"/>
            <a:chExt cx="7834825" cy="43407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206465" y="78828"/>
              <a:ext cx="7777160" cy="4340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Centuries  ago there were only a few jobs </a:t>
              </a:r>
              <a:r>
                <a:rPr lang="ru-RU" sz="4400" dirty="0"/>
                <a:t>; </a:t>
              </a:r>
              <a:r>
                <a:rPr lang="en-US" sz="4400" dirty="0"/>
                <a:t>people were farmers , bakers , butchers or carpenters 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Today there are thousands of different kinds of jobs and new ones are constantly appearing 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400" dirty="0"/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74580" y="290085"/>
              <a:ext cx="7353780" cy="3917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1930" tIns="201930" rIns="201930" bIns="201930" spcCol="1270" anchor="ctr"/>
            <a:lstStyle/>
            <a:p>
              <a:pPr defTabSz="2355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1" descr="Фото с АЙфона 0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85750"/>
            <a:ext cx="482123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1" descr="Фото с АЙфона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717550"/>
            <a:ext cx="82550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188" y="333375"/>
            <a:ext cx="7921625" cy="611981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Все хотят выглядеть красивыми и привлекательными . Парикмахеры помогают нам быть стильными , выглядеть современно и чувствовать себя уверенными . Люди которые хотят подстричься идут в ближайшую парикмахерскую чтобы получить качественные услуги 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188" y="333375"/>
            <a:ext cx="7921625" cy="611981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Парикмахерам нужно иметь хорошую фантазию и они должны быть хорошо подготовленными . Эта профессия хорошо вознаграждаема , так как люди видят результат сразу после стрижки 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4"/>
          <p:cNvSpPr txBox="1">
            <a:spLocks noChangeArrowheads="1"/>
          </p:cNvSpPr>
          <p:nvPr/>
        </p:nvSpPr>
        <p:spPr bwMode="auto">
          <a:xfrm>
            <a:off x="1187450" y="404813"/>
            <a:ext cx="6121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onstantia" pitchFamily="18" charset="0"/>
              </a:rPr>
              <a:t>Doctor </a:t>
            </a:r>
            <a:endParaRPr lang="ru-RU" sz="3600">
              <a:latin typeface="Constantia" pitchFamily="18" charset="0"/>
            </a:endParaRPr>
          </a:p>
        </p:txBody>
      </p:sp>
      <p:pic>
        <p:nvPicPr>
          <p:cNvPr id="48130" name="Рисунок 3" descr="IMG_16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000125"/>
            <a:ext cx="46101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1" descr="IMG_16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723900"/>
            <a:ext cx="8128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188" y="333375"/>
            <a:ext cx="7921625" cy="611981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rgbClr val="FFFFFF"/>
                </a:solidFill>
              </a:rPr>
              <a:t>People often come to  Sochi to restore their health as our town is a balneological resort.  There have a lot of sanatoria here . So the profession of  </a:t>
            </a:r>
            <a:r>
              <a:rPr lang="en-US" sz="4000">
                <a:solidFill>
                  <a:srgbClr val="FFFFFF"/>
                </a:solidFill>
                <a:latin typeface="Arial" charset="0"/>
              </a:rPr>
              <a:t>a </a:t>
            </a:r>
            <a:r>
              <a:rPr lang="en-US" sz="4000">
                <a:solidFill>
                  <a:srgbClr val="FFFFFF"/>
                </a:solidFill>
              </a:rPr>
              <a:t>doctor is also widely spread . It goes without saying that a good doctor must be patient , caring and kind .</a:t>
            </a:r>
            <a:endParaRPr lang="ru-RU" sz="4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188" y="333375"/>
            <a:ext cx="7921625" cy="611981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It`s not an easy job , doctors have to be hardworking and careful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They often work very long hours and they can`t make mistakes . This job Is very respected 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Рисунок 1" descr="Фото с АЙфона 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715375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Рисунок 1" descr="IMG_149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85813"/>
            <a:ext cx="8027988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4875" y="620713"/>
            <a:ext cx="7694613" cy="53276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1930" tIns="201930" rIns="201930" bIns="201930" spcCol="1270" anchor="ctr"/>
          <a:lstStyle/>
          <a:p>
            <a:pPr defTabSz="2355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5300" dirty="0"/>
          </a:p>
        </p:txBody>
      </p:sp>
      <p:grpSp>
        <p:nvGrpSpPr>
          <p:cNvPr id="17410" name="Группа 6"/>
          <p:cNvGrpSpPr>
            <a:grpSpLocks/>
          </p:cNvGrpSpPr>
          <p:nvPr/>
        </p:nvGrpSpPr>
        <p:grpSpPr bwMode="auto">
          <a:xfrm>
            <a:off x="468313" y="404813"/>
            <a:ext cx="8135937" cy="5903912"/>
            <a:chOff x="-206465" y="78828"/>
            <a:chExt cx="7776864" cy="43407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-206465" y="78828"/>
              <a:ext cx="7776864" cy="4340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/>
                <a:t>Jobs are highly paid and low paid. Sochi – is a resort town and there`s a great variety of professions  here . The most popular are </a:t>
              </a:r>
              <a:r>
                <a:rPr lang="ru-RU" sz="4000" dirty="0"/>
                <a:t>: </a:t>
              </a:r>
              <a:r>
                <a:rPr lang="en-US" sz="4000" dirty="0"/>
                <a:t>a doctor , a waiter , a hairdresser (a barber ) , a policeman , a shop assistant , a taxi-driver.</a:t>
              </a:r>
              <a:endParaRPr lang="ru-RU" sz="4000" dirty="0"/>
            </a:p>
          </p:txBody>
        </p:sp>
        <p:sp>
          <p:nvSpPr>
            <p:cNvPr id="9" name="Скругленный прямоугольник 4"/>
            <p:cNvSpPr/>
            <p:nvPr/>
          </p:nvSpPr>
          <p:spPr>
            <a:xfrm>
              <a:off x="212348" y="237563"/>
              <a:ext cx="7351982" cy="3917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1930" tIns="201930" rIns="201930" bIns="201930" spcCol="1270" anchor="ctr"/>
            <a:lstStyle/>
            <a:p>
              <a:pPr algn="ctr" defTabSz="2355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188" y="333375"/>
            <a:ext cx="7921625" cy="611981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>
                <a:solidFill>
                  <a:srgbClr val="FFFFFF"/>
                </a:solidFill>
              </a:rPr>
              <a:t>Люди часто приходят в Сочи для оздоровления так как наш город является здравницей России . Здесь расположилось много санаториев . Поэтому профессия доктора довольн</a:t>
            </a:r>
            <a:r>
              <a:rPr lang="ru-RU" sz="3600">
                <a:solidFill>
                  <a:srgbClr val="FFFFFF"/>
                </a:solidFill>
                <a:latin typeface="Arial" charset="0"/>
              </a:rPr>
              <a:t>о</a:t>
            </a:r>
            <a:r>
              <a:rPr lang="en-US" sz="3600">
                <a:solidFill>
                  <a:srgbClr val="FFFFFF"/>
                </a:solidFill>
              </a:rPr>
              <a:t> </a:t>
            </a:r>
            <a:r>
              <a:rPr lang="ru-RU" sz="3600">
                <a:solidFill>
                  <a:srgbClr val="FFFFFF"/>
                </a:solidFill>
              </a:rPr>
              <a:t>распростронена . Доктор должен быть спокойным , заботливым и добрым 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188" y="333375"/>
            <a:ext cx="7921625" cy="611981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Это не лёгкая работа , доктора должны быть трудолюбивыми и они не имеют права на ошибку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Также доктору приходиться много работать . Но эта работа очень уважаемая и цениться во всем мире 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1"/>
          <p:cNvSpPr txBox="1">
            <a:spLocks noChangeArrowheads="1"/>
          </p:cNvSpPr>
          <p:nvPr/>
        </p:nvSpPr>
        <p:spPr bwMode="auto">
          <a:xfrm>
            <a:off x="2627313" y="260350"/>
            <a:ext cx="4032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onstantia" pitchFamily="18" charset="0"/>
              </a:rPr>
              <a:t>Taxi-Drivers</a:t>
            </a:r>
            <a:endParaRPr lang="ru-RU" sz="4000">
              <a:latin typeface="Constantia" pitchFamily="18" charset="0"/>
            </a:endParaRPr>
          </a:p>
        </p:txBody>
      </p:sp>
      <p:pic>
        <p:nvPicPr>
          <p:cNvPr id="56322" name="Рисунок 4" descr="1276609215_taxi_mins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81075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188" y="333375"/>
            <a:ext cx="7921625" cy="611981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rgbClr val="FFFFFF"/>
                </a:solidFill>
              </a:rPr>
              <a:t>There are a lot of taxi-drivers in Sochi . Taxi service is widely-spread here . As Sochi </a:t>
            </a:r>
          </a:p>
          <a:p>
            <a:pPr algn="ctr">
              <a:defRPr/>
            </a:pPr>
            <a:r>
              <a:rPr lang="en-US" sz="5400">
                <a:solidFill>
                  <a:srgbClr val="FFFFFF"/>
                </a:solidFill>
              </a:rPr>
              <a:t>consists of administrative sectors each of them has its own taxi service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188" y="333375"/>
            <a:ext cx="7921625" cy="611981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Taxi-drivers usually wear uniforms . They are well-trained and are not allowed to smoke , to take more than 4 passengers and they should be respectful .There is no difficulty for them to find the place you need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Рисунок 2" descr="IMG_167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85875"/>
            <a:ext cx="6640512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188" y="333375"/>
            <a:ext cx="7921625" cy="611981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FFFFFF"/>
                </a:solidFill>
              </a:rPr>
              <a:t>В Сочи очень много </a:t>
            </a:r>
            <a:r>
              <a:rPr lang="ru-RU" sz="4400" dirty="0" smtClean="0">
                <a:solidFill>
                  <a:srgbClr val="FFFFFF"/>
                </a:solidFill>
              </a:rPr>
              <a:t>таксистов </a:t>
            </a:r>
            <a:r>
              <a:rPr lang="ru-RU" sz="4400" dirty="0">
                <a:solidFill>
                  <a:srgbClr val="FFFFFF"/>
                </a:solidFill>
              </a:rPr>
              <a:t>. Работа таксиста </a:t>
            </a:r>
            <a:r>
              <a:rPr lang="ru-RU" sz="4400" dirty="0" smtClean="0">
                <a:solidFill>
                  <a:srgbClr val="FFFFFF"/>
                </a:solidFill>
              </a:rPr>
              <a:t>распространена </a:t>
            </a:r>
            <a:r>
              <a:rPr lang="ru-RU" sz="4400" dirty="0">
                <a:solidFill>
                  <a:srgbClr val="FFFFFF"/>
                </a:solidFill>
              </a:rPr>
              <a:t>на территории нашего города. Так как Сочи </a:t>
            </a:r>
            <a:r>
              <a:rPr lang="ru-RU" sz="4400" dirty="0" smtClean="0">
                <a:solidFill>
                  <a:srgbClr val="FFFFFF"/>
                </a:solidFill>
              </a:rPr>
              <a:t>состоит из административных районов , </a:t>
            </a:r>
            <a:r>
              <a:rPr lang="ru-RU" sz="4400" dirty="0" smtClean="0">
                <a:solidFill>
                  <a:srgbClr val="FFFFFF"/>
                </a:solidFill>
              </a:rPr>
              <a:t>то </a:t>
            </a:r>
            <a:r>
              <a:rPr lang="ru-RU" sz="4400" dirty="0" smtClean="0">
                <a:solidFill>
                  <a:srgbClr val="FFFFFF"/>
                </a:solidFill>
              </a:rPr>
              <a:t>каждый из них</a:t>
            </a:r>
            <a:r>
              <a:rPr lang="ru-RU" sz="4400" dirty="0" smtClean="0">
                <a:solidFill>
                  <a:srgbClr val="FFFFFF"/>
                </a:solidFill>
              </a:rPr>
              <a:t> имеет </a:t>
            </a:r>
            <a:r>
              <a:rPr lang="ru-RU" sz="4400" dirty="0">
                <a:solidFill>
                  <a:srgbClr val="FFFFFF"/>
                </a:solidFill>
              </a:rPr>
              <a:t>свой сервис </a:t>
            </a:r>
            <a:r>
              <a:rPr lang="ru-RU" sz="4000" dirty="0">
                <a:solidFill>
                  <a:srgbClr val="FFFFFF"/>
                </a:solidFill>
                <a:latin typeface="Arial" charset="0"/>
              </a:rPr>
              <a:t>такси</a:t>
            </a:r>
            <a:r>
              <a:rPr lang="ru-RU" sz="4400" dirty="0">
                <a:solidFill>
                  <a:srgbClr val="FFFFFF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188" y="333375"/>
            <a:ext cx="7921625" cy="611981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Таксисты обычно носят форму . Они хорошо обучены и не позволяют себе курить , для того чтобы перевозить более четырёх человек , и они должны быть уважительными . Им не составляет труда найти место , которое вам нужно 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1"/>
          <p:cNvSpPr>
            <a:spLocks noChangeArrowheads="1"/>
          </p:cNvSpPr>
          <p:nvPr/>
        </p:nvSpPr>
        <p:spPr bwMode="auto">
          <a:xfrm>
            <a:off x="285750" y="471487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Constantia" pitchFamily="18" charset="0"/>
              </a:rPr>
              <a:t>Информационные ресурсы :</a:t>
            </a:r>
          </a:p>
          <a:p>
            <a:r>
              <a:rPr lang="ru-RU" sz="1800">
                <a:latin typeface="Constantia" pitchFamily="18" charset="0"/>
              </a:rPr>
              <a:t>1 </a:t>
            </a:r>
            <a:r>
              <a:rPr lang="en-US" sz="1800">
                <a:latin typeface="Constantia" pitchFamily="18" charset="0"/>
              </a:rPr>
              <a:t>www.Wikipedia .com</a:t>
            </a:r>
            <a:endParaRPr lang="ru-RU" sz="1800">
              <a:latin typeface="Constantia" pitchFamily="18" charset="0"/>
            </a:endParaRPr>
          </a:p>
          <a:p>
            <a:r>
              <a:rPr lang="ru-RU" sz="1800">
                <a:latin typeface="Constantia" pitchFamily="18" charset="0"/>
              </a:rPr>
              <a:t>2 Краеведческий музей города Сочи</a:t>
            </a:r>
            <a:endParaRPr lang="en-US" sz="1800">
              <a:latin typeface="Constantia" pitchFamily="18" charset="0"/>
            </a:endParaRPr>
          </a:p>
          <a:p>
            <a:r>
              <a:rPr lang="ru-RU" sz="1800">
                <a:latin typeface="Constantia" pitchFamily="18" charset="0"/>
              </a:rPr>
              <a:t>3 Текст на английском языке : «Профессии города Сочи» для волонтёров Олимпиады 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1"/>
          <p:cNvGrpSpPr>
            <a:grpSpLocks/>
          </p:cNvGrpSpPr>
          <p:nvPr/>
        </p:nvGrpSpPr>
        <p:grpSpPr bwMode="auto">
          <a:xfrm>
            <a:off x="468313" y="404813"/>
            <a:ext cx="8135937" cy="5903912"/>
            <a:chOff x="-206465" y="78828"/>
            <a:chExt cx="7776864" cy="43407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-206465" y="78828"/>
              <a:ext cx="7776864" cy="4340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/>
                <a:t>Выбирая профессию каждый человек должен занести в своё резюме свои характеристики .</a:t>
              </a:r>
            </a:p>
          </p:txBody>
        </p:sp>
        <p:sp>
          <p:nvSpPr>
            <p:cNvPr id="4" name="Скругленный прямоугольник 4"/>
            <p:cNvSpPr/>
            <p:nvPr/>
          </p:nvSpPr>
          <p:spPr>
            <a:xfrm>
              <a:off x="212348" y="237563"/>
              <a:ext cx="7351982" cy="3917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1930" tIns="201930" rIns="201930" bIns="201930" spcCol="1270" anchor="ctr"/>
            <a:lstStyle/>
            <a:p>
              <a:pPr algn="ctr" defTabSz="2355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40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8313" y="404813"/>
            <a:ext cx="8135937" cy="590391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Тысячелетия назад существовало только лишь несколько профессий ; люди были фермерами, пекарями, мясниками или плотниками. Сегодня есть тысячи профессий и новые постоянно появляются.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Группа 1"/>
          <p:cNvGrpSpPr>
            <a:grpSpLocks/>
          </p:cNvGrpSpPr>
          <p:nvPr/>
        </p:nvGrpSpPr>
        <p:grpSpPr bwMode="auto">
          <a:xfrm>
            <a:off x="468313" y="404813"/>
            <a:ext cx="8135937" cy="5903912"/>
            <a:chOff x="-206465" y="78828"/>
            <a:chExt cx="7776864" cy="43407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-206465" y="78828"/>
              <a:ext cx="7776864" cy="4340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/>
                <a:t>Профессии бывают высокооплачиваемые и низкооплачиваемые. Сочи – это курортный город и здесь существует огромное разнообразие различных профессий . Самые популярные из них : доктор , официант , парикмахер , сотрудник полиции , продавец и таксист .</a:t>
              </a:r>
            </a:p>
          </p:txBody>
        </p:sp>
        <p:sp>
          <p:nvSpPr>
            <p:cNvPr id="4" name="Скругленный прямоугольник 4"/>
            <p:cNvSpPr/>
            <p:nvPr/>
          </p:nvSpPr>
          <p:spPr>
            <a:xfrm>
              <a:off x="212348" y="237563"/>
              <a:ext cx="7351982" cy="3917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1930" tIns="201930" rIns="201930" bIns="201930" spcCol="1270" anchor="ctr"/>
            <a:lstStyle/>
            <a:p>
              <a:pPr algn="ctr" defTabSz="2355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400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4"/>
          <p:cNvSpPr/>
          <p:nvPr/>
        </p:nvSpPr>
        <p:spPr>
          <a:xfrm>
            <a:off x="755650" y="333375"/>
            <a:ext cx="7693025" cy="9747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1930" tIns="201930" rIns="201930" bIns="201930" spcCol="1270" anchor="ctr"/>
          <a:lstStyle/>
          <a:p>
            <a:pPr algn="ctr" defTabSz="2355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5400" dirty="0"/>
              <a:t>Shop assistant .</a:t>
            </a:r>
            <a:r>
              <a:rPr lang="ru-RU" sz="5400" dirty="0"/>
              <a:t> </a:t>
            </a:r>
          </a:p>
        </p:txBody>
      </p:sp>
      <p:grpSp>
        <p:nvGrpSpPr>
          <p:cNvPr id="21506" name="Группа 13"/>
          <p:cNvGrpSpPr>
            <a:grpSpLocks/>
          </p:cNvGrpSpPr>
          <p:nvPr/>
        </p:nvGrpSpPr>
        <p:grpSpPr bwMode="auto">
          <a:xfrm>
            <a:off x="5076825" y="1196975"/>
            <a:ext cx="3743325" cy="5327650"/>
            <a:chOff x="0" y="31744"/>
            <a:chExt cx="7776864" cy="4329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31744"/>
              <a:ext cx="7776864" cy="4329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/>
                <a:t>Every day we all go to the shops and get qualified help from shop- assistants .</a:t>
              </a:r>
              <a:endParaRPr lang="ru-RU" sz="4400" dirty="0"/>
            </a:p>
          </p:txBody>
        </p:sp>
        <p:sp>
          <p:nvSpPr>
            <p:cNvPr id="16" name="Скругленный прямоугольник 4"/>
            <p:cNvSpPr/>
            <p:nvPr/>
          </p:nvSpPr>
          <p:spPr>
            <a:xfrm>
              <a:off x="211077" y="243292"/>
              <a:ext cx="7354710" cy="3905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0" tIns="190500" rIns="190500" bIns="190500" spcCol="1270" anchor="ctr"/>
            <a:lstStyle/>
            <a:p>
              <a:pPr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 </a:t>
              </a:r>
            </a:p>
          </p:txBody>
        </p:sp>
      </p:grpSp>
      <p:pic>
        <p:nvPicPr>
          <p:cNvPr id="21507" name="Рисунок 6" descr="8fe63765103565825226e0652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47244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3"/>
          <p:cNvGrpSpPr>
            <a:grpSpLocks/>
          </p:cNvGrpSpPr>
          <p:nvPr/>
        </p:nvGrpSpPr>
        <p:grpSpPr bwMode="auto">
          <a:xfrm>
            <a:off x="468313" y="404813"/>
            <a:ext cx="8135937" cy="5903912"/>
            <a:chOff x="-206465" y="78828"/>
            <a:chExt cx="7776864" cy="43407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206465" y="78828"/>
              <a:ext cx="7776864" cy="4340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/>
                <a:t>This profession is very popular and attractive for those who are sociable , pleasant to deal with and responsible . Shop –assistants are communicative and costumer – oriented .</a:t>
              </a:r>
              <a:endParaRPr lang="ru-RU" sz="4800" dirty="0"/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12348" y="237563"/>
              <a:ext cx="7351982" cy="3917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1930" tIns="201930" rIns="201930" bIns="201930" spcCol="1270" anchor="ctr"/>
            <a:lstStyle/>
            <a:p>
              <a:pPr algn="ctr" defTabSz="2355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екс">
      <a:dk1>
        <a:sysClr val="windowText" lastClr="000000"/>
      </a:dk1>
      <a:lt1>
        <a:sysClr val="window" lastClr="F9F9F9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576</TotalTime>
  <Words>1169</Words>
  <Application>Microsoft Office PowerPoint</Application>
  <PresentationFormat>Экран (4:3)</PresentationFormat>
  <Paragraphs>61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Arial</vt:lpstr>
      <vt:lpstr>Calibri</vt:lpstr>
      <vt:lpstr>Constantia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 Как город для работы .</dc:title>
  <dc:creator>Владелец</dc:creator>
  <cp:lastModifiedBy>Юрий</cp:lastModifiedBy>
  <cp:revision>17</cp:revision>
  <dcterms:created xsi:type="dcterms:W3CDTF">2014-03-04T11:16:00Z</dcterms:created>
  <dcterms:modified xsi:type="dcterms:W3CDTF">2016-11-08T16:45:10Z</dcterms:modified>
</cp:coreProperties>
</file>