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7" r:id="rId7"/>
    <p:sldId id="262" r:id="rId8"/>
    <p:sldId id="268" r:id="rId9"/>
    <p:sldId id="263" r:id="rId10"/>
    <p:sldId id="264" r:id="rId11"/>
    <p:sldId id="269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29" autoAdjust="0"/>
  </p:normalViewPr>
  <p:slideViewPr>
    <p:cSldViewPr>
      <p:cViewPr varScale="1">
        <p:scale>
          <a:sx n="106" d="100"/>
          <a:sy n="106" d="100"/>
        </p:scale>
        <p:origin x="130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4D380-7467-4D70-8B34-B91003185BAE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C6C29-DA6C-4EFF-97A6-E2A93822C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18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F315-EDD2-47A6-A68C-7B07B5708E1E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A4B42A-6D23-491C-B76E-CA281604444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F315-EDD2-47A6-A68C-7B07B5708E1E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4B42A-6D23-491C-B76E-CA28160444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F315-EDD2-47A6-A68C-7B07B5708E1E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4B42A-6D23-491C-B76E-CA28160444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064896" cy="5976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463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064896" cy="5976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463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064896" cy="5976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463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064896" cy="5976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463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064896" cy="5976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463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064896" cy="5976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463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064896" cy="5976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463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064896" cy="5976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463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42F315-EDD2-47A6-A68C-7B07B5708E1E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3A4B42A-6D23-491C-B76E-CA2816044441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064896" cy="5976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463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F315-EDD2-47A6-A68C-7B07B5708E1E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4B42A-6D23-491C-B76E-CA281604444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F315-EDD2-47A6-A68C-7B07B5708E1E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4B42A-6D23-491C-B76E-CA281604444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4B42A-6D23-491C-B76E-CA281604444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F315-EDD2-47A6-A68C-7B07B5708E1E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F315-EDD2-47A6-A68C-7B07B5708E1E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4B42A-6D23-491C-B76E-CA281604444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F315-EDD2-47A6-A68C-7B07B5708E1E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4B42A-6D23-491C-B76E-CA28160444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42F315-EDD2-47A6-A68C-7B07B5708E1E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A4B42A-6D23-491C-B76E-CA281604444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F315-EDD2-47A6-A68C-7B07B5708E1E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A4B42A-6D23-491C-B76E-CA281604444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D42F315-EDD2-47A6-A68C-7B07B5708E1E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3A4B42A-6D23-491C-B76E-CA281604444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ambria" panose="02040503050406030204" pitchFamily="18" charset="0"/>
              </a:rPr>
              <a:t>ВИЗАНТИЙСКИЕ ПОХОДЫ — военные походы русских князей в 9-11 вв. на владения Византийской империи.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87" y="1228725"/>
            <a:ext cx="6753225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234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064896" cy="5184576"/>
          </a:xfrm>
        </p:spPr>
        <p:txBody>
          <a:bodyPr>
            <a:normAutofit/>
          </a:bodyPr>
          <a:lstStyle/>
          <a:p>
            <a:r>
              <a:rPr lang="ru-RU" sz="1900" dirty="0">
                <a:latin typeface="Cambria" panose="02040503050406030204" pitchFamily="18" charset="0"/>
              </a:rPr>
              <a:t>Византийский император Иоанн </a:t>
            </a:r>
            <a:r>
              <a:rPr lang="ru-RU" sz="1900" dirty="0" err="1">
                <a:latin typeface="Cambria" panose="02040503050406030204" pitchFamily="18" charset="0"/>
              </a:rPr>
              <a:t>Цимисхий</a:t>
            </a:r>
            <a:r>
              <a:rPr lang="ru-RU" sz="1900" dirty="0">
                <a:latin typeface="Cambria" panose="02040503050406030204" pitchFamily="18" charset="0"/>
              </a:rPr>
              <a:t> собрал огромное войско и новый флот. С помощью флота весной 971 г. он занял устье Дуная и отрезал Святослава от далекой Руси. Сухопутная армия византийцев двинулась в Болгарию. С тяжелыми боями дружины Святослава отошли к крепости </a:t>
            </a:r>
            <a:r>
              <a:rPr lang="ru-RU" sz="1900" dirty="0" err="1">
                <a:latin typeface="Cambria" panose="02040503050406030204" pitchFamily="18" charset="0"/>
              </a:rPr>
              <a:t>Доростол</a:t>
            </a:r>
            <a:r>
              <a:rPr lang="ru-RU" sz="1900" dirty="0">
                <a:latin typeface="Cambria" panose="02040503050406030204" pitchFamily="18" charset="0"/>
              </a:rPr>
              <a:t>. 23 апреля 971 г. под стенами крепости они дали бой грекам, отбив за день 12 атак. 22 июля 971 г. начался последний бой. Собрав воинов, Святослав произнес знаменитые слова: "Мертвые сраму не </a:t>
            </a:r>
            <a:r>
              <a:rPr lang="ru-RU" sz="1900" dirty="0" err="1">
                <a:latin typeface="Cambria" panose="02040503050406030204" pitchFamily="18" charset="0"/>
              </a:rPr>
              <a:t>имут</a:t>
            </a:r>
            <a:r>
              <a:rPr lang="ru-RU" sz="1900" dirty="0">
                <a:latin typeface="Cambria" panose="02040503050406030204" pitchFamily="18" charset="0"/>
              </a:rPr>
              <a:t>". Когда воины Святослава начали одолевать в упорной и долгой сече, поднявшийся сильный ветер ударил им в лицо, запорошив глаза песком и пылью. Князь вынужден был отступить и начать переговоры о мире. Заключив мир, Святослав пошел к Киеву и был убит на обратном пути печенегами. </a:t>
            </a:r>
            <a:endParaRPr lang="en-US" sz="1900" dirty="0" smtClean="0">
              <a:latin typeface="Cambria" panose="02040503050406030204" pitchFamily="18" charset="0"/>
            </a:endParaRPr>
          </a:p>
          <a:p>
            <a:endParaRPr lang="ru-RU" sz="1900" dirty="0">
              <a:latin typeface="Cambria" panose="020405030504060302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38073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84" y="476672"/>
            <a:ext cx="8460432" cy="571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1800" dirty="0">
                <a:latin typeface="Cambria" panose="02040503050406030204" pitchFamily="18" charset="0"/>
              </a:rPr>
              <a:t>В 988 г. в поход на византийскую колонию в Крыму Херсонес (на Руси называвшийся </a:t>
            </a:r>
            <a:r>
              <a:rPr lang="ru-RU" sz="1800" dirty="0" err="1">
                <a:latin typeface="Cambria" panose="02040503050406030204" pitchFamily="18" charset="0"/>
              </a:rPr>
              <a:t>Корсунем</a:t>
            </a:r>
            <a:r>
              <a:rPr lang="ru-RU" sz="1800" dirty="0">
                <a:latin typeface="Cambria" panose="02040503050406030204" pitchFamily="18" charset="0"/>
              </a:rPr>
              <a:t>) выступил киевский князь Владимир </a:t>
            </a:r>
            <a:r>
              <a:rPr lang="ru-RU" sz="1800" dirty="0" err="1">
                <a:latin typeface="Cambria" panose="02040503050406030204" pitchFamily="18" charset="0"/>
              </a:rPr>
              <a:t>Святославич</a:t>
            </a:r>
            <a:r>
              <a:rPr lang="ru-RU" sz="1800" dirty="0">
                <a:latin typeface="Cambria" panose="02040503050406030204" pitchFamily="18" charset="0"/>
              </a:rPr>
              <a:t>. Подойдя к городу на ладьях, его войско встало лагерем на расстоянии полета стрелы от крепостных стен. Город был хорошо укреплен и взять его удалось лишь после предательства </a:t>
            </a:r>
            <a:r>
              <a:rPr lang="ru-RU" sz="1800" dirty="0" err="1">
                <a:latin typeface="Cambria" panose="02040503050406030204" pitchFamily="18" charset="0"/>
              </a:rPr>
              <a:t>Анастаса</a:t>
            </a:r>
            <a:r>
              <a:rPr lang="ru-RU" sz="1800" dirty="0">
                <a:latin typeface="Cambria" panose="02040503050406030204" pitchFamily="18" charset="0"/>
              </a:rPr>
              <a:t> </a:t>
            </a:r>
            <a:r>
              <a:rPr lang="ru-RU" sz="1800" dirty="0" err="1">
                <a:latin typeface="Cambria" panose="02040503050406030204" pitchFamily="18" charset="0"/>
              </a:rPr>
              <a:t>Корсунянина</a:t>
            </a:r>
            <a:r>
              <a:rPr lang="ru-RU" sz="1800" dirty="0">
                <a:latin typeface="Cambria" panose="02040503050406030204" pitchFamily="18" charset="0"/>
              </a:rPr>
              <a:t>. </a:t>
            </a:r>
            <a:endParaRPr lang="en-US" sz="1800" dirty="0" smtClean="0">
              <a:latin typeface="Cambria" panose="02040503050406030204" pitchFamily="18" charset="0"/>
            </a:endParaRPr>
          </a:p>
          <a:p>
            <a:endParaRPr lang="ru-RU" sz="1800" dirty="0">
              <a:latin typeface="Cambria" panose="02040503050406030204" pitchFamily="18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400" y="2348880"/>
            <a:ext cx="4975200" cy="412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9552" y="764704"/>
            <a:ext cx="8064896" cy="5688632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1900" dirty="0">
                <a:latin typeface="Cambria" panose="02040503050406030204" pitchFamily="18" charset="0"/>
              </a:rPr>
              <a:t>Последний крупный поход против Византии совершил внук Владимира </a:t>
            </a:r>
            <a:r>
              <a:rPr lang="ru-RU" sz="1900" dirty="0" err="1">
                <a:latin typeface="Cambria" panose="02040503050406030204" pitchFamily="18" charset="0"/>
              </a:rPr>
              <a:t>Святославича</a:t>
            </a:r>
            <a:r>
              <a:rPr lang="ru-RU" sz="1900" dirty="0">
                <a:latin typeface="Cambria" panose="02040503050406030204" pitchFamily="18" charset="0"/>
              </a:rPr>
              <a:t> — Владимир Ярославич. В 1043 г. он был послан против греков Ярославом Мудрым в ответ на вероломное убийство в Царьграде знатного </a:t>
            </a:r>
            <a:r>
              <a:rPr lang="ru-RU" sz="1900" dirty="0" err="1">
                <a:latin typeface="Cambria" panose="02040503050406030204" pitchFamily="18" charset="0"/>
              </a:rPr>
              <a:t>русича</a:t>
            </a:r>
            <a:r>
              <a:rPr lang="ru-RU" sz="1900" dirty="0">
                <a:latin typeface="Cambria" panose="02040503050406030204" pitchFamily="18" charset="0"/>
              </a:rPr>
              <a:t>. Однако на этот раз поход закончился поражением. У маяка </a:t>
            </a:r>
            <a:r>
              <a:rPr lang="ru-RU" sz="1900" dirty="0" err="1">
                <a:latin typeface="Cambria" panose="02040503050406030204" pitchFamily="18" charset="0"/>
              </a:rPr>
              <a:t>Искресть</a:t>
            </a:r>
            <a:r>
              <a:rPr lang="ru-RU" sz="1900" dirty="0">
                <a:latin typeface="Cambria" panose="02040503050406030204" pitchFamily="18" charset="0"/>
              </a:rPr>
              <a:t> при входе в Босфор русские ладьи были атакованы византийскими кораблями, метавшими в них "греческий огонь". Многие поврежденные ладьи были выброшены на берег. Находившиеся на них воины, во главе с воеводой </a:t>
            </a:r>
            <a:r>
              <a:rPr lang="ru-RU" sz="1900" dirty="0" err="1">
                <a:latin typeface="Cambria" panose="02040503050406030204" pitchFamily="18" charset="0"/>
              </a:rPr>
              <a:t>Вышатой</a:t>
            </a:r>
            <a:r>
              <a:rPr lang="ru-RU" sz="1900" dirty="0">
                <a:latin typeface="Cambria" panose="02040503050406030204" pitchFamily="18" charset="0"/>
              </a:rPr>
              <a:t>, начали отступление по берегу. Владимиру удалось спасти часть судов, уничтожив высланные вдогонку за ним 24 корабля византийцев. Но отступавший по берегу Черного моря отряд </a:t>
            </a:r>
            <a:r>
              <a:rPr lang="ru-RU" sz="1900" dirty="0" err="1">
                <a:latin typeface="Cambria" panose="02040503050406030204" pitchFamily="18" charset="0"/>
              </a:rPr>
              <a:t>Вышаты</a:t>
            </a:r>
            <a:r>
              <a:rPr lang="ru-RU" sz="1900" dirty="0">
                <a:latin typeface="Cambria" panose="02040503050406030204" pitchFamily="18" charset="0"/>
              </a:rPr>
              <a:t> (</a:t>
            </a:r>
            <a:r>
              <a:rPr lang="ru-RU" sz="1900" dirty="0" err="1">
                <a:latin typeface="Cambria" panose="02040503050406030204" pitchFamily="18" charset="0"/>
              </a:rPr>
              <a:t>ок</a:t>
            </a:r>
            <a:r>
              <a:rPr lang="ru-RU" sz="1900" dirty="0">
                <a:latin typeface="Cambria" panose="02040503050406030204" pitchFamily="18" charset="0"/>
              </a:rPr>
              <a:t> 6 тыс. воинов) у г. Варны был окружен византийской армией и сложил оружие. По обычаю греки ослепили всех попавших к ним в плен </a:t>
            </a:r>
            <a:r>
              <a:rPr lang="ru-RU" sz="1900" dirty="0" err="1">
                <a:latin typeface="Cambria" panose="02040503050406030204" pitchFamily="18" charset="0"/>
              </a:rPr>
              <a:t>русичей</a:t>
            </a:r>
            <a:r>
              <a:rPr lang="ru-RU" sz="1900" dirty="0">
                <a:latin typeface="Cambria" panose="02040503050406030204" pitchFamily="18" charset="0"/>
              </a:rPr>
              <a:t>. Лишь через несколько лет после примирения киевского князя с византийским императором пленные были отпущены на родину</a:t>
            </a:r>
            <a:r>
              <a:rPr lang="ru-RU" sz="1900" dirty="0" smtClean="0">
                <a:latin typeface="Cambria" panose="02040503050406030204" pitchFamily="18" charset="0"/>
              </a:rPr>
              <a:t>.</a:t>
            </a:r>
            <a:endParaRPr lang="en-US" sz="1900" dirty="0" smtClean="0">
              <a:latin typeface="Cambria" panose="02040503050406030204" pitchFamily="18" charset="0"/>
            </a:endParaRPr>
          </a:p>
          <a:p>
            <a:endParaRPr lang="ru-RU" sz="19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8581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sz="1800" dirty="0">
                <a:latin typeface="Cambria" panose="02040503050406030204" pitchFamily="18" charset="0"/>
              </a:rPr>
              <a:t>Первым из византийских городов подверглась нападению крымская </a:t>
            </a:r>
            <a:r>
              <a:rPr lang="ru-RU" sz="1800" dirty="0" err="1">
                <a:latin typeface="Cambria" panose="02040503050406030204" pitchFamily="18" charset="0"/>
              </a:rPr>
              <a:t>Сутдея</a:t>
            </a:r>
            <a:r>
              <a:rPr lang="ru-RU" sz="1800" dirty="0">
                <a:latin typeface="Cambria" panose="02040503050406030204" pitchFamily="18" charset="0"/>
              </a:rPr>
              <a:t> (</a:t>
            </a:r>
            <a:r>
              <a:rPr lang="ru-RU" sz="1800" dirty="0" err="1">
                <a:latin typeface="Cambria" panose="02040503050406030204" pitchFamily="18" charset="0"/>
              </a:rPr>
              <a:t>Сурож</a:t>
            </a:r>
            <a:r>
              <a:rPr lang="ru-RU" sz="1800" dirty="0">
                <a:latin typeface="Cambria" panose="02040503050406030204" pitchFamily="18" charset="0"/>
              </a:rPr>
              <a:t>). Сведения об этом походе </a:t>
            </a:r>
            <a:r>
              <a:rPr lang="ru-RU" sz="1800" dirty="0" err="1">
                <a:latin typeface="Cambria" panose="02040503050406030204" pitchFamily="18" charset="0"/>
              </a:rPr>
              <a:t>русов</a:t>
            </a:r>
            <a:r>
              <a:rPr lang="ru-RU" sz="1800" dirty="0">
                <a:latin typeface="Cambria" panose="02040503050406030204" pitchFamily="18" charset="0"/>
              </a:rPr>
              <a:t> во многом легендарны. В Житии Стефана Сурожского рассказывается, что в кон. 8 или в самом нач. 9 в. на </a:t>
            </a:r>
            <a:r>
              <a:rPr lang="ru-RU" sz="1800" dirty="0" err="1">
                <a:latin typeface="Cambria" panose="02040503050406030204" pitchFamily="18" charset="0"/>
              </a:rPr>
              <a:t>Сугдею</a:t>
            </a:r>
            <a:r>
              <a:rPr lang="ru-RU" sz="1800" dirty="0">
                <a:latin typeface="Cambria" panose="02040503050406030204" pitchFamily="18" charset="0"/>
              </a:rPr>
              <a:t> напало войско новгородского князя </a:t>
            </a:r>
            <a:r>
              <a:rPr lang="ru-RU" sz="1800" dirty="0" err="1">
                <a:latin typeface="Cambria" panose="02040503050406030204" pitchFamily="18" charset="0"/>
              </a:rPr>
              <a:t>Бравлина</a:t>
            </a:r>
            <a:r>
              <a:rPr lang="ru-RU" sz="1800" dirty="0">
                <a:latin typeface="Cambria" panose="02040503050406030204" pitchFamily="18" charset="0"/>
              </a:rPr>
              <a:t>. Русы 10 дней осаждали город, а затем </a:t>
            </a:r>
            <a:r>
              <a:rPr lang="ru-RU" sz="1800" dirty="0" smtClean="0">
                <a:latin typeface="Cambria" panose="02040503050406030204" pitchFamily="18" charset="0"/>
              </a:rPr>
              <a:t>штурмом </a:t>
            </a:r>
            <a:r>
              <a:rPr lang="ru-RU" sz="1800" dirty="0">
                <a:latin typeface="Cambria" panose="02040503050406030204" pitchFamily="18" charset="0"/>
              </a:rPr>
              <a:t>взяли его, "изломав железные врата". </a:t>
            </a:r>
            <a:endParaRPr lang="en-US" sz="1800" dirty="0" smtClean="0">
              <a:latin typeface="Cambria" panose="02040503050406030204" pitchFamily="18" charset="0"/>
            </a:endParaRPr>
          </a:p>
          <a:p>
            <a:endParaRPr lang="ru-RU" sz="1800" dirty="0">
              <a:latin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51" y="2420888"/>
            <a:ext cx="714375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644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sz="1800" dirty="0">
                <a:latin typeface="Cambria" panose="02040503050406030204" pitchFamily="18" charset="0"/>
              </a:rPr>
              <a:t>В 860 г. 200 русских кораблей подошли к Константинополю (Царьграду). После переговоров русские князья согласились взять богатые дары и отступили от </a:t>
            </a:r>
            <a:r>
              <a:rPr lang="ru-RU" sz="1800" dirty="0" smtClean="0">
                <a:latin typeface="Cambria" panose="02040503050406030204" pitchFamily="18" charset="0"/>
              </a:rPr>
              <a:t>стен </a:t>
            </a:r>
            <a:r>
              <a:rPr lang="ru-RU" sz="1800" dirty="0">
                <a:latin typeface="Cambria" panose="02040503050406030204" pitchFamily="18" charset="0"/>
              </a:rPr>
              <a:t>города. </a:t>
            </a:r>
            <a:endParaRPr lang="en-US" sz="1800" dirty="0" smtClean="0">
              <a:latin typeface="Cambria" panose="02040503050406030204" pitchFamily="18" charset="0"/>
            </a:endParaRPr>
          </a:p>
          <a:p>
            <a:endParaRPr lang="ru-RU" sz="1800" dirty="0">
              <a:latin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720" y="1844824"/>
            <a:ext cx="6226840" cy="406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52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4664"/>
            <a:ext cx="3733800" cy="5766816"/>
          </a:xfrm>
        </p:spPr>
      </p:pic>
      <p:sp>
        <p:nvSpPr>
          <p:cNvPr id="2" name="Подзаголовок 1"/>
          <p:cNvSpPr>
            <a:spLocks noGrp="1"/>
          </p:cNvSpPr>
          <p:nvPr>
            <p:ph type="body" sz="half" idx="2"/>
          </p:nvPr>
        </p:nvSpPr>
        <p:spPr>
          <a:xfrm>
            <a:off x="5076056" y="476672"/>
            <a:ext cx="3610744" cy="5543128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</a:t>
            </a: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В 866 г. поход на Византию, согласно летописям, возглавили киевские князья Аскольд и </a:t>
            </a:r>
            <a:r>
              <a:rPr lang="ru-RU" sz="1800" dirty="0" err="1">
                <a:solidFill>
                  <a:schemeClr val="tx1"/>
                </a:solidFill>
                <a:latin typeface="Cambria" panose="02040503050406030204" pitchFamily="18" charset="0"/>
              </a:rPr>
              <a:t>Дир</a:t>
            </a: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. Впрочем, ученые установили, что имена Аскольда и </a:t>
            </a:r>
            <a:r>
              <a:rPr lang="ru-RU" sz="1800" dirty="0" err="1">
                <a:solidFill>
                  <a:schemeClr val="tx1"/>
                </a:solidFill>
                <a:latin typeface="Cambria" panose="02040503050406030204" pitchFamily="18" charset="0"/>
              </a:rPr>
              <a:t>Дира</a:t>
            </a: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 в летописный рассказ были вставлены позднее. Близ Константинополя русские ладьи попали в бурю, получили сильные повреждения и повернули обратно. </a:t>
            </a:r>
            <a:endParaRPr lang="en-US" sz="18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endParaRPr lang="ru-RU" sz="1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3695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1800" dirty="0">
                <a:latin typeface="Cambria" panose="02040503050406030204" pitchFamily="18" charset="0"/>
              </a:rPr>
              <a:t>В 907 г. в поход против греков выступил князь Олег. Он собрал огромное войско, состоявшее из воинов всех подвластных ему племен и народов. К далекому Константинополю войско двигалось конными полками по суше и на больших ладьях по морю. Общее число ладей, если верить летописцу, достигало 2000. Под стенами Царьграда Олег повелел поставить ладьи на колеса и приблизился к городу. Напуганные видом "переплывающих сушу" кораблей, греки поспешили заключить мир с Олегом. Согласно легенде, Олег повесил на вратах Царьграда свой щит. </a:t>
            </a:r>
            <a:endParaRPr lang="en-US" sz="1800" dirty="0" smtClean="0">
              <a:latin typeface="Cambria" panose="02040503050406030204" pitchFamily="18" charset="0"/>
            </a:endParaRPr>
          </a:p>
          <a:p>
            <a:endParaRPr lang="ru-RU" sz="1800" dirty="0">
              <a:latin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956" y="2951065"/>
            <a:ext cx="5364088" cy="321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6995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58" y="352438"/>
            <a:ext cx="7956884" cy="615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107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Cambria" panose="02040503050406030204" pitchFamily="18" charset="0"/>
              </a:rPr>
              <a:t>В 941 г. в поход на Византию отправился князь Игорь. Собранный им ладейный флот достиг Босфора. Но византийцы с помощью "греческого </a:t>
            </a:r>
            <a:r>
              <a:rPr lang="ru-RU" sz="1800" dirty="0" smtClean="0">
                <a:latin typeface="Cambria" panose="02040503050406030204" pitchFamily="18" charset="0"/>
              </a:rPr>
              <a:t>огня" </a:t>
            </a:r>
            <a:r>
              <a:rPr lang="ru-RU" sz="1800" dirty="0">
                <a:latin typeface="Cambria" panose="02040503050406030204" pitchFamily="18" charset="0"/>
              </a:rPr>
              <a:t>уничтожили многие ладьи Игоря, вынудив его отступить</a:t>
            </a:r>
            <a:r>
              <a:rPr lang="ru-RU" sz="1800" dirty="0" smtClean="0">
                <a:latin typeface="Cambria" panose="02040503050406030204" pitchFamily="18" charset="0"/>
              </a:rPr>
              <a:t>.</a:t>
            </a:r>
            <a:endParaRPr lang="en-US" sz="1800" dirty="0" smtClean="0">
              <a:latin typeface="Cambria" panose="02040503050406030204" pitchFamily="18" charset="0"/>
            </a:endParaRPr>
          </a:p>
          <a:p>
            <a:r>
              <a:rPr lang="ru-RU" sz="1800" dirty="0" smtClean="0">
                <a:latin typeface="Cambria" panose="02040503050406030204" pitchFamily="18" charset="0"/>
              </a:rPr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96" y="1700808"/>
            <a:ext cx="7797399" cy="415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8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5" b="3715"/>
          <a:stretch>
            <a:fillRect/>
          </a:stretch>
        </p:blipFill>
        <p:spPr>
          <a:xfrm>
            <a:off x="457200" y="457200"/>
            <a:ext cx="4691063" cy="556260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364088" y="476672"/>
            <a:ext cx="3322712" cy="5543128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В 944 г. князь Игорь собрал еще более многочисленное войско, призвал варяжские дружины, нанял печенежское конное войско. Византийский император Роман I </a:t>
            </a:r>
            <a:r>
              <a:rPr lang="ru-RU" sz="1800" dirty="0" err="1">
                <a:solidFill>
                  <a:schemeClr val="tx1"/>
                </a:solidFill>
                <a:latin typeface="Cambria" panose="02040503050406030204" pitchFamily="18" charset="0"/>
              </a:rPr>
              <a:t>Лакапин</a:t>
            </a: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 поспешил направить навстречу Игорю посольство для переговоров о мире. Послы встретили русское войско уже на Дунае. После совета со своей дружиной князь, взяв с греков богатые дары, согласился прекратить поход и возвратился в Киев.</a:t>
            </a:r>
            <a:endParaRPr lang="en-US" sz="18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350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sz="1800" dirty="0">
                <a:latin typeface="Cambria" panose="02040503050406030204" pitchFamily="18" charset="0"/>
              </a:rPr>
              <a:t>В 968 г. князь Святослав Игоревич, разгромив болгарское войско, стал готовить поход против Византии. Весной 970 г. он перешел через Балканские горы, штурмом взял </a:t>
            </a:r>
            <a:r>
              <a:rPr lang="ru-RU" sz="1800" dirty="0" err="1">
                <a:latin typeface="Cambria" panose="02040503050406030204" pitchFamily="18" charset="0"/>
              </a:rPr>
              <a:t>Филиппополь</a:t>
            </a:r>
            <a:r>
              <a:rPr lang="ru-RU" sz="1800" dirty="0">
                <a:latin typeface="Cambria" panose="02040503050406030204" pitchFamily="18" charset="0"/>
              </a:rPr>
              <a:t> (Пловдив) и дошел до </a:t>
            </a:r>
            <a:r>
              <a:rPr lang="ru-RU" sz="1800" dirty="0" err="1">
                <a:latin typeface="Cambria" panose="02040503050406030204" pitchFamily="18" charset="0"/>
              </a:rPr>
              <a:t>Аркадиополя</a:t>
            </a:r>
            <a:r>
              <a:rPr lang="ru-RU" sz="1800" dirty="0">
                <a:latin typeface="Cambria" panose="02040503050406030204" pitchFamily="18" charset="0"/>
              </a:rPr>
              <a:t>. Дружинам его оставалось всего 4 дня пути до Царьграда. В битве с наспех собранной армией византийцев Святослав одержал победу, но, потеряв много воинов, не пошел дальше, а, взяв с греков "дары многие", вернулся назад в Болгарию. </a:t>
            </a:r>
            <a:endParaRPr lang="en-US" sz="1800" dirty="0" smtClean="0">
              <a:latin typeface="Cambria" panose="02040503050406030204" pitchFamily="18" charset="0"/>
            </a:endParaRPr>
          </a:p>
          <a:p>
            <a:endParaRPr lang="ru-RU" sz="1800" dirty="0">
              <a:latin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28" y="2708920"/>
            <a:ext cx="5868144" cy="385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09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173</TotalTime>
  <Words>795</Words>
  <Application>Microsoft Office PowerPoint</Application>
  <PresentationFormat>Экран (4:3)</PresentationFormat>
  <Paragraphs>12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Cambria</vt:lpstr>
      <vt:lpstr>Constantia</vt:lpstr>
      <vt:lpstr>Wingdings 2</vt:lpstr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Wishmel</dc:creator>
  <cp:lastModifiedBy>wishmel</cp:lastModifiedBy>
  <cp:revision>15</cp:revision>
  <dcterms:created xsi:type="dcterms:W3CDTF">2013-10-12T13:49:19Z</dcterms:created>
  <dcterms:modified xsi:type="dcterms:W3CDTF">2016-11-20T14:51:11Z</dcterms:modified>
</cp:coreProperties>
</file>